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1" r:id="rId6"/>
    <p:sldId id="262" r:id="rId7"/>
    <p:sldId id="264" r:id="rId8"/>
    <p:sldId id="259" r:id="rId9"/>
    <p:sldId id="260" r:id="rId10"/>
  </p:sldIdLst>
  <p:sldSz cx="18288000" cy="10287000"/>
  <p:notesSz cx="6858000" cy="9144000"/>
  <p:embeddedFontLst>
    <p:embeddedFont>
      <p:font typeface="Space Mono" panose="020B0604020202020204" charset="0"/>
      <p:regular r:id="rId11"/>
    </p:embeddedFont>
    <p:embeddedFont>
      <p:font typeface="Muli Regular Bold" panose="020B0604020202020204" charset="0"/>
      <p:regular r:id="rId12"/>
    </p:embeddedFont>
    <p:embeddedFont>
      <p:font typeface="Inknut Antiqua Medium Bold" panose="020B0604020202020204" charset="0"/>
      <p:regular r:id="rId13"/>
    </p:embeddedFont>
    <p:embeddedFont>
      <p:font typeface="Arimo" panose="020B0604020202020204" charset="0"/>
      <p:regular r:id="rId14"/>
    </p:embeddedFont>
    <p:embeddedFont>
      <p:font typeface="Muli Regular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uli Bold" panose="020B0604020202020204" charset="0"/>
      <p:regular r:id="rId20"/>
    </p:embeddedFont>
    <p:embeddedFont>
      <p:font typeface="Abhaya Libre Extra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3AE4CE-E72D-41BF-A3A2-C536C6B02D37}" v="51" dt="2020-02-27T15:49:56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6" d="100"/>
          <a:sy n="46" d="100"/>
        </p:scale>
        <p:origin x="1186" y="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5785" y="3508418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05200" y="-1161387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05785" y="2113389"/>
            <a:ext cx="6444243" cy="3418474"/>
            <a:chOff x="0" y="0"/>
            <a:chExt cx="1833600" cy="972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4580" y="4272520"/>
            <a:ext cx="2692088" cy="110375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14138420" y="4814910"/>
            <a:ext cx="5361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BINUS INCUBATOR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6701427"/>
            <a:ext cx="2151110" cy="200053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28700" y="3570902"/>
            <a:ext cx="6217302" cy="3904296"/>
            <a:chOff x="0" y="0"/>
            <a:chExt cx="8289736" cy="52057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250"/>
              <a:ext cx="8289736" cy="3881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40"/>
                </a:lnSpc>
              </a:pPr>
              <a:r>
                <a:rPr lang="en-US" sz="10400" spc="-104">
                  <a:solidFill>
                    <a:srgbClr val="FFFFFF"/>
                  </a:solidFill>
                  <a:latin typeface="Abhaya Libre ExtraBold"/>
                </a:rPr>
                <a:t>Weekly</a:t>
              </a:r>
            </a:p>
            <a:p>
              <a:pPr>
                <a:lnSpc>
                  <a:spcPts val="11440"/>
                </a:lnSpc>
              </a:pPr>
              <a:r>
                <a:rPr lang="en-US" sz="10400" spc="-104">
                  <a:solidFill>
                    <a:srgbClr val="FFFFFF"/>
                  </a:solidFill>
                  <a:latin typeface="Abhaya Libre ExtraBold"/>
                </a:rPr>
                <a:t>Progress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17699"/>
              <a:ext cx="8289736" cy="688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FFFFF"/>
                  </a:solidFill>
                  <a:latin typeface="Muli Regular Bold"/>
                </a:rPr>
                <a:t>Periode</a:t>
              </a:r>
              <a:r>
                <a:rPr lang="en-US" sz="3199">
                  <a:solidFill>
                    <a:srgbClr val="FFFFFF"/>
                  </a:solidFill>
                  <a:latin typeface="Muli Regular"/>
                </a:rPr>
                <a:t> 21 Feb - 28 Feb 2020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8379" y="3729390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76006" y="7594153"/>
            <a:ext cx="1383430" cy="1286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19900" y="7594153"/>
            <a:ext cx="9739400" cy="1804154"/>
            <a:chOff x="0" y="0"/>
            <a:chExt cx="4026687" cy="7459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6688" cy="745915"/>
            </a:xfrm>
            <a:custGeom>
              <a:avLst/>
              <a:gdLst/>
              <a:ahLst/>
              <a:cxnLst/>
              <a:rect l="l" t="t" r="r" b="b"/>
              <a:pathLst>
                <a:path w="4026688" h="745915">
                  <a:moveTo>
                    <a:pt x="3902227" y="745915"/>
                  </a:moveTo>
                  <a:lnTo>
                    <a:pt x="124460" y="745915"/>
                  </a:lnTo>
                  <a:cubicBezTo>
                    <a:pt x="55880" y="745915"/>
                    <a:pt x="0" y="690035"/>
                    <a:pt x="0" y="6214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27" y="0"/>
                  </a:lnTo>
                  <a:cubicBezTo>
                    <a:pt x="3970808" y="0"/>
                    <a:pt x="4026688" y="55880"/>
                    <a:pt x="4026688" y="124460"/>
                  </a:cubicBezTo>
                  <a:lnTo>
                    <a:pt x="4026688" y="621455"/>
                  </a:lnTo>
                  <a:cubicBezTo>
                    <a:pt x="4026688" y="690035"/>
                    <a:pt x="3970808" y="745915"/>
                    <a:pt x="3902227" y="74591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12358" y="7305190"/>
            <a:ext cx="9746942" cy="1864517"/>
            <a:chOff x="0" y="0"/>
            <a:chExt cx="4029806" cy="7708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9806" cy="770872"/>
            </a:xfrm>
            <a:custGeom>
              <a:avLst/>
              <a:gdLst/>
              <a:ahLst/>
              <a:cxnLst/>
              <a:rect l="l" t="t" r="r" b="b"/>
              <a:pathLst>
                <a:path w="4029806" h="770872">
                  <a:moveTo>
                    <a:pt x="3905345" y="770872"/>
                  </a:moveTo>
                  <a:lnTo>
                    <a:pt x="124460" y="770872"/>
                  </a:lnTo>
                  <a:cubicBezTo>
                    <a:pt x="55880" y="770872"/>
                    <a:pt x="0" y="714992"/>
                    <a:pt x="0" y="6464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5346" y="0"/>
                  </a:lnTo>
                  <a:cubicBezTo>
                    <a:pt x="3973926" y="0"/>
                    <a:pt x="4029806" y="55880"/>
                    <a:pt x="4029806" y="124460"/>
                  </a:cubicBezTo>
                  <a:lnTo>
                    <a:pt x="4029806" y="646412"/>
                  </a:lnTo>
                  <a:cubicBezTo>
                    <a:pt x="4029806" y="714992"/>
                    <a:pt x="3973926" y="770872"/>
                    <a:pt x="3905346" y="77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76194" y="5102613"/>
            <a:ext cx="1383430" cy="128659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7253137" y="1934254"/>
            <a:ext cx="10006163" cy="1597318"/>
            <a:chOff x="0" y="0"/>
            <a:chExt cx="4136979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36979" cy="660400"/>
            </a:xfrm>
            <a:custGeom>
              <a:avLst/>
              <a:gdLst/>
              <a:ahLst/>
              <a:cxnLst/>
              <a:rect l="l" t="t" r="r" b="b"/>
              <a:pathLst>
                <a:path w="4136979" h="660400">
                  <a:moveTo>
                    <a:pt x="401251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535940"/>
                  </a:lnTo>
                  <a:cubicBezTo>
                    <a:pt x="4136979" y="604520"/>
                    <a:pt x="4081099" y="660400"/>
                    <a:pt x="4012519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253137" y="1424213"/>
            <a:ext cx="10006163" cy="1818129"/>
            <a:chOff x="0" y="0"/>
            <a:chExt cx="4136979" cy="7516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36979" cy="751693"/>
            </a:xfrm>
            <a:custGeom>
              <a:avLst/>
              <a:gdLst/>
              <a:ahLst/>
              <a:cxnLst/>
              <a:rect l="l" t="t" r="r" b="b"/>
              <a:pathLst>
                <a:path w="4136979" h="751693">
                  <a:moveTo>
                    <a:pt x="4012519" y="751693"/>
                  </a:moveTo>
                  <a:lnTo>
                    <a:pt x="124460" y="751693"/>
                  </a:lnTo>
                  <a:cubicBezTo>
                    <a:pt x="55880" y="751693"/>
                    <a:pt x="0" y="695813"/>
                    <a:pt x="0" y="627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627233"/>
                  </a:lnTo>
                  <a:cubicBezTo>
                    <a:pt x="4136979" y="695813"/>
                    <a:pt x="4081099" y="751693"/>
                    <a:pt x="4012519" y="7516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145748" y="4889143"/>
            <a:ext cx="8530258" cy="1597318"/>
            <a:chOff x="0" y="0"/>
            <a:chExt cx="3526776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26776" cy="660400"/>
            </a:xfrm>
            <a:custGeom>
              <a:avLst/>
              <a:gdLst/>
              <a:ahLst/>
              <a:cxnLst/>
              <a:rect l="l" t="t" r="r" b="b"/>
              <a:pathLst>
                <a:path w="3526776" h="660400">
                  <a:moveTo>
                    <a:pt x="34023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535940"/>
                  </a:lnTo>
                  <a:cubicBezTo>
                    <a:pt x="3526776" y="604520"/>
                    <a:pt x="3470896" y="660400"/>
                    <a:pt x="3402316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145748" y="4302902"/>
            <a:ext cx="8530258" cy="1878760"/>
            <a:chOff x="0" y="0"/>
            <a:chExt cx="3526776" cy="7767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26776" cy="776760"/>
            </a:xfrm>
            <a:custGeom>
              <a:avLst/>
              <a:gdLst/>
              <a:ahLst/>
              <a:cxnLst/>
              <a:rect l="l" t="t" r="r" b="b"/>
              <a:pathLst>
                <a:path w="3526776" h="776760">
                  <a:moveTo>
                    <a:pt x="3402316" y="776760"/>
                  </a:moveTo>
                  <a:lnTo>
                    <a:pt x="124460" y="776760"/>
                  </a:lnTo>
                  <a:cubicBezTo>
                    <a:pt x="55880" y="776760"/>
                    <a:pt x="0" y="720880"/>
                    <a:pt x="0" y="6523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652300"/>
                  </a:lnTo>
                  <a:cubicBezTo>
                    <a:pt x="3526776" y="720880"/>
                    <a:pt x="3470896" y="776760"/>
                    <a:pt x="3402316" y="776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33818" y="5242281"/>
            <a:ext cx="1383430" cy="1286590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867909" y="939770"/>
            <a:ext cx="1677161" cy="3318552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2596" t="-19458" r="-22637" b="2915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757342" y="3646851"/>
            <a:ext cx="1677161" cy="3318552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2413" t="-1312" r="-20697" b="-8936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6756656" y="6130248"/>
            <a:ext cx="1677161" cy="3318552"/>
            <a:chOff x="0" y="0"/>
            <a:chExt cx="2620010" cy="5184140"/>
          </a:xfrm>
        </p:grpSpPr>
        <p:sp>
          <p:nvSpPr>
            <p:cNvPr id="39" name="Freeform 3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6894" t="-5044" r="-65487" b="-10060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1028700" y="8537985"/>
            <a:ext cx="720315" cy="720315"/>
            <a:chOff x="0" y="0"/>
            <a:chExt cx="960421" cy="960421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grpSp>
        <p:nvGrpSpPr>
          <p:cNvPr id="51" name="Group 51"/>
          <p:cNvGrpSpPr/>
          <p:nvPr/>
        </p:nvGrpSpPr>
        <p:grpSpPr>
          <a:xfrm>
            <a:off x="10270448" y="1641289"/>
            <a:ext cx="5481941" cy="1390924"/>
            <a:chOff x="0" y="-28575"/>
            <a:chExt cx="7309254" cy="1854564"/>
          </a:xfrm>
        </p:grpSpPr>
        <p:sp>
          <p:nvSpPr>
            <p:cNvPr id="52" name="TextBox 52"/>
            <p:cNvSpPr txBox="1"/>
            <p:nvPr/>
          </p:nvSpPr>
          <p:spPr>
            <a:xfrm>
              <a:off x="0" y="-28575"/>
              <a:ext cx="7309254" cy="596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28">
                  <a:solidFill>
                    <a:srgbClr val="0048CD"/>
                  </a:solidFill>
                  <a:latin typeface="Inknut Antiqua Medium Bold"/>
                </a:rPr>
                <a:t>Anthony Tan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614632"/>
              <a:ext cx="7309254" cy="1211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91"/>
                </a:lnSpc>
              </a:pPr>
              <a:r>
                <a:rPr lang="en-US" sz="2600" dirty="0">
                  <a:solidFill>
                    <a:srgbClr val="000000"/>
                  </a:solidFill>
                  <a:latin typeface="Muli Regular"/>
                </a:rPr>
                <a:t>2101655922</a:t>
              </a:r>
            </a:p>
            <a:p>
              <a:pPr marL="0" lvl="0" indent="0">
                <a:lnSpc>
                  <a:spcPts val="3692"/>
                </a:lnSpc>
              </a:pPr>
              <a:r>
                <a:rPr lang="en-US" sz="2550" dirty="0">
                  <a:solidFill>
                    <a:srgbClr val="000000"/>
                  </a:solidFill>
                  <a:latin typeface="Muli Regular"/>
                </a:rPr>
                <a:t>Mobile Application and Technology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270448" y="4520988"/>
            <a:ext cx="5586012" cy="1442586"/>
            <a:chOff x="0" y="0"/>
            <a:chExt cx="7448016" cy="1923448"/>
          </a:xfrm>
        </p:grpSpPr>
        <p:sp>
          <p:nvSpPr>
            <p:cNvPr id="55" name="TextBox 55"/>
            <p:cNvSpPr txBox="1"/>
            <p:nvPr/>
          </p:nvSpPr>
          <p:spPr>
            <a:xfrm>
              <a:off x="0" y="-28575"/>
              <a:ext cx="7448016" cy="596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28">
                  <a:solidFill>
                    <a:srgbClr val="0048CD"/>
                  </a:solidFill>
                  <a:latin typeface="Inknut Antiqua Medium Bold"/>
                </a:rPr>
                <a:t>Billy Husada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29920"/>
              <a:ext cx="7448016" cy="119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91"/>
                </a:lnSpc>
              </a:pPr>
              <a:r>
                <a:rPr lang="en-US" sz="2600">
                  <a:solidFill>
                    <a:srgbClr val="000000"/>
                  </a:solidFill>
                  <a:latin typeface="Muli Regular"/>
                </a:rPr>
                <a:t>2101638531</a:t>
              </a:r>
            </a:p>
            <a:p>
              <a:pPr marL="0" lvl="0" indent="0">
                <a:lnSpc>
                  <a:spcPts val="3692"/>
                </a:lnSpc>
              </a:pPr>
              <a:r>
                <a:rPr lang="en-US" sz="2599">
                  <a:solidFill>
                    <a:srgbClr val="000000"/>
                  </a:solidFill>
                  <a:latin typeface="Muli Regular"/>
                </a:rPr>
                <a:t>Game Application and Technology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270448" y="7548752"/>
            <a:ext cx="5501324" cy="1369335"/>
            <a:chOff x="0" y="-28575"/>
            <a:chExt cx="7335099" cy="1825780"/>
          </a:xfrm>
        </p:grpSpPr>
        <p:sp>
          <p:nvSpPr>
            <p:cNvPr id="58" name="TextBox 58"/>
            <p:cNvSpPr txBox="1"/>
            <p:nvPr/>
          </p:nvSpPr>
          <p:spPr>
            <a:xfrm>
              <a:off x="0" y="-28575"/>
              <a:ext cx="7335099" cy="596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28">
                  <a:solidFill>
                    <a:srgbClr val="0048CD"/>
                  </a:solidFill>
                  <a:latin typeface="Inknut Antiqua Medium Bold"/>
                </a:rPr>
                <a:t>Joel Robert Justiawan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585848"/>
              <a:ext cx="7335099" cy="1211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91"/>
                </a:lnSpc>
              </a:pPr>
              <a:r>
                <a:rPr lang="en-US" sz="2550" dirty="0">
                  <a:solidFill>
                    <a:srgbClr val="000000"/>
                  </a:solidFill>
                  <a:latin typeface="Muli Regular"/>
                </a:rPr>
                <a:t>2101629672</a:t>
              </a:r>
            </a:p>
            <a:p>
              <a:pPr>
                <a:lnSpc>
                  <a:spcPts val="3691"/>
                </a:lnSpc>
              </a:pPr>
              <a:r>
                <a:rPr lang="en-US" sz="400" dirty="0" err="1">
                  <a:solidFill>
                    <a:srgbClr val="000000"/>
                  </a:solidFill>
                  <a:latin typeface="Arimo"/>
                </a:rPr>
                <a:t>L</a:t>
              </a:r>
              <a:r>
                <a:rPr lang="en-US" sz="2550" dirty="0" err="1">
                  <a:solidFill>
                    <a:srgbClr val="000000"/>
                  </a:solidFill>
                  <a:latin typeface="Muli Regular"/>
                </a:rPr>
                <a:t>Game</a:t>
              </a:r>
              <a:r>
                <a:rPr lang="en-US" sz="2550" dirty="0">
                  <a:solidFill>
                    <a:srgbClr val="000000"/>
                  </a:solidFill>
                  <a:latin typeface="Muli Regular"/>
                </a:rPr>
                <a:t> Application </a:t>
              </a:r>
              <a:r>
                <a:rPr lang="en-US" sz="2550" u="none" dirty="0">
                  <a:solidFill>
                    <a:srgbClr val="000000"/>
                  </a:solidFill>
                  <a:latin typeface="Muli Regular"/>
                </a:rPr>
                <a:t>and Technology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028700" y="4777334"/>
            <a:ext cx="4697606" cy="103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Abhaya Libre ExtraBold"/>
              </a:rPr>
              <a:t>The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3772" y="2236580"/>
            <a:ext cx="6480487" cy="3791512"/>
            <a:chOff x="0" y="0"/>
            <a:chExt cx="1923367" cy="1125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l="l" t="t" r="r" b="b"/>
              <a:pathLst>
                <a:path w="1923367" h="112529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20235" y="7417916"/>
            <a:ext cx="1978908" cy="184038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1668242"/>
            <a:ext cx="6405545" cy="6904609"/>
            <a:chOff x="0" y="0"/>
            <a:chExt cx="8540726" cy="9206146"/>
          </a:xfrm>
        </p:grpSpPr>
        <p:sp>
          <p:nvSpPr>
            <p:cNvPr id="7" name="TextBox 7"/>
            <p:cNvSpPr txBox="1"/>
            <p:nvPr/>
          </p:nvSpPr>
          <p:spPr>
            <a:xfrm>
              <a:off x="0" y="1988168"/>
              <a:ext cx="8540726" cy="7217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Diskusi tentang aplikasi yang akan dijadikan prototype.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Brainstorming dan membuat mindmap untuk mendapatkan ide bisnis yang unik.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Mendapatkan beberapa ide bisnis.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Mengisi form SRL berdasarkan ide bisnis yang akan dijalankan.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Konsultasi dengan coach untuk mendiskusikan ide bisnis.</a:t>
              </a:r>
            </a:p>
            <a:p>
              <a:pPr marL="462280" lvl="1" indent="-231140">
                <a:lnSpc>
                  <a:spcPts val="3920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Review ide bisnis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8540726" cy="140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Abhaya Libre ExtraBold"/>
                </a:rPr>
                <a:t>Report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44000" y="8485596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BINUS INCUBATOR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44000" y="1510746"/>
            <a:ext cx="7224722" cy="682736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500"/>
            <a:ext cx="14106525" cy="991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67587"/>
            <a:ext cx="5385167" cy="2819031"/>
            <a:chOff x="0" y="0"/>
            <a:chExt cx="7180222" cy="3758708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7180222" cy="1405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Abhaya Libre ExtraBold"/>
                </a:rPr>
                <a:t>Informasi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39014"/>
              <a:ext cx="5712717" cy="1919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Pengumpulan data dan informasi yang terkait dengan lelang.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89962" y="829571"/>
            <a:ext cx="9210261" cy="7868918"/>
            <a:chOff x="0" y="0"/>
            <a:chExt cx="3807918" cy="3253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889962" y="806711"/>
            <a:ext cx="8925174" cy="9006557"/>
            <a:chOff x="0" y="0"/>
            <a:chExt cx="3690051" cy="3723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723699"/>
            </a:xfrm>
            <a:custGeom>
              <a:avLst/>
              <a:gdLst/>
              <a:ahLst/>
              <a:cxnLst/>
              <a:rect l="l" t="t" r="r" b="b"/>
              <a:pathLst>
                <a:path w="3690051" h="3723699">
                  <a:moveTo>
                    <a:pt x="3565591" y="3723698"/>
                  </a:moveTo>
                  <a:lnTo>
                    <a:pt x="124460" y="3723698"/>
                  </a:lnTo>
                  <a:cubicBezTo>
                    <a:pt x="55880" y="3723698"/>
                    <a:pt x="0" y="3667818"/>
                    <a:pt x="0" y="35992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599238"/>
                  </a:lnTo>
                  <a:cubicBezTo>
                    <a:pt x="3690051" y="3667819"/>
                    <a:pt x="3634171" y="3723699"/>
                    <a:pt x="3565591" y="3723699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786104" y="1115804"/>
            <a:ext cx="7552034" cy="8523276"/>
            <a:chOff x="-625580" y="-76200"/>
            <a:chExt cx="10069378" cy="72402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5759"/>
              <a:ext cx="9443798" cy="3282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id-ID" sz="2800" dirty="0" smtClean="0">
                  <a:solidFill>
                    <a:srgbClr val="FFFFFF"/>
                  </a:solidFill>
                  <a:latin typeface="Muli Regular"/>
                </a:rPr>
                <a:t>Selama proses membuat mind map, kami mendapat ide untuk membuat aplikasi titip jual sneakers yang memiliki fitur lain seperti sewa, lelang, dan game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endParaRPr lang="en-US" sz="2800" dirty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9443798" cy="80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Abhaya Libre ExtraBold"/>
                </a:rPr>
                <a:t>Informasi dan fakta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625580" y="3765234"/>
              <a:ext cx="9443798" cy="3398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9480" lvl="2" indent="-231140">
                <a:lnSpc>
                  <a:spcPts val="3920"/>
                </a:lnSpc>
                <a:buFont typeface="Arial"/>
                <a:buChar char="•"/>
              </a:pPr>
              <a:r>
                <a:rPr lang="id-ID" sz="2800" dirty="0" smtClean="0">
                  <a:solidFill>
                    <a:srgbClr val="FFFFFF"/>
                  </a:solidFill>
                  <a:latin typeface="Muli Regular"/>
                </a:rPr>
                <a:t>Menurut Andrey Noelfry Tarigan, Event Director BCA Jakarta Sneaker Day 2018, pengguna sneakers semakin meningkat di angka 50%-70% pada tahun 2016-2017 dimana target awal yang hanya 7.000 orang melonjak menjadi 15.000 orang.</a:t>
              </a:r>
            </a:p>
            <a:p>
              <a:pPr marL="688340" lvl="2">
                <a:lnSpc>
                  <a:spcPts val="3920"/>
                </a:lnSpc>
              </a:pPr>
              <a:r>
                <a:rPr lang="id-ID" sz="2800" dirty="0" smtClean="0">
                  <a:solidFill>
                    <a:srgbClr val="FFFFFF"/>
                  </a:solidFill>
                  <a:latin typeface="Muli Regular"/>
                </a:rPr>
                <a:t>Sumber : CNBC Indonesia</a:t>
              </a:r>
              <a:endParaRPr lang="en-US" sz="2800" dirty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2193" y="3079242"/>
              <a:ext cx="9443798" cy="80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Abhaya Libre ExtraBold"/>
                </a:rPr>
                <a:t>Data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 rot="-5400000">
            <a:off x="4851212" y="4838488"/>
            <a:ext cx="6492246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BINUS INCUBATOR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67587"/>
            <a:ext cx="5385167" cy="2819031"/>
            <a:chOff x="0" y="0"/>
            <a:chExt cx="7180222" cy="3758708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7180222" cy="1405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Abhaya Libre ExtraBold"/>
                </a:rPr>
                <a:t>Informasi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39014"/>
              <a:ext cx="5712717" cy="1919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Pengumpulan data dan informasi yang terkait dengan lelang.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89962" y="829571"/>
            <a:ext cx="9210261" cy="7868918"/>
            <a:chOff x="0" y="0"/>
            <a:chExt cx="3807918" cy="3253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889962" y="806711"/>
            <a:ext cx="8925174" cy="9006557"/>
            <a:chOff x="0" y="0"/>
            <a:chExt cx="3690051" cy="3723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723699"/>
            </a:xfrm>
            <a:custGeom>
              <a:avLst/>
              <a:gdLst/>
              <a:ahLst/>
              <a:cxnLst/>
              <a:rect l="l" t="t" r="r" b="b"/>
              <a:pathLst>
                <a:path w="3690051" h="3723699">
                  <a:moveTo>
                    <a:pt x="3565591" y="3723698"/>
                  </a:moveTo>
                  <a:lnTo>
                    <a:pt x="124460" y="3723698"/>
                  </a:lnTo>
                  <a:cubicBezTo>
                    <a:pt x="55880" y="3723698"/>
                    <a:pt x="0" y="3667818"/>
                    <a:pt x="0" y="35992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599238"/>
                  </a:lnTo>
                  <a:cubicBezTo>
                    <a:pt x="3690051" y="3667819"/>
                    <a:pt x="3634171" y="3723699"/>
                    <a:pt x="3565591" y="3723699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071193" y="1257300"/>
            <a:ext cx="7266944" cy="7795910"/>
            <a:chOff x="-245461" y="3830282"/>
            <a:chExt cx="9689258" cy="6875151"/>
          </a:xfrm>
        </p:grpSpPr>
        <p:sp>
          <p:nvSpPr>
            <p:cNvPr id="12" name="TextBox 12"/>
            <p:cNvSpPr txBox="1"/>
            <p:nvPr/>
          </p:nvSpPr>
          <p:spPr>
            <a:xfrm>
              <a:off x="-245461" y="4620035"/>
              <a:ext cx="9443798" cy="3087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9480" lvl="2" indent="-231140">
                <a:lnSpc>
                  <a:spcPts val="3920"/>
                </a:lnSpc>
                <a:buFont typeface="Arial"/>
                <a:buChar char="•"/>
              </a:pPr>
              <a:r>
                <a:rPr lang="id-ID" sz="2800" dirty="0" smtClean="0">
                  <a:solidFill>
                    <a:srgbClr val="FFFFFF"/>
                  </a:solidFill>
                  <a:latin typeface="Muli Regular"/>
                </a:rPr>
                <a:t>Sebagai contoh, untuk perilisan sepatu lokal Compass yang berkolaborasi bersama Darahkubiru di Tokopedia diikuti sekitar 150.000 orang untuk memperebutkan 700 sepatu kolaborasi mereka.</a:t>
              </a:r>
            </a:p>
            <a:p>
              <a:pPr marL="688340" lvl="2">
                <a:lnSpc>
                  <a:spcPts val="3920"/>
                </a:lnSpc>
              </a:pPr>
              <a:r>
                <a:rPr lang="id-ID" sz="2800" dirty="0" smtClean="0">
                  <a:solidFill>
                    <a:srgbClr val="FFFFFF"/>
                  </a:solidFill>
                  <a:latin typeface="Muli Regular"/>
                </a:rPr>
                <a:t>Source : Instastory @sepatucompass</a:t>
              </a:r>
              <a:endParaRPr lang="en-US" sz="2800" dirty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" y="3830282"/>
              <a:ext cx="9443798" cy="80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Abhaya Libre ExtraBold"/>
                </a:rPr>
                <a:t>Data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266" y="8941166"/>
              <a:ext cx="9443798" cy="1764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2280" lvl="1" indent="-231140" algn="l">
                <a:lnSpc>
                  <a:spcPts val="3919"/>
                </a:lnSpc>
                <a:buFont typeface="Arial"/>
                <a:buChar char="•"/>
              </a:pPr>
              <a:r>
                <a:rPr lang="id-ID" sz="2799" dirty="0" smtClean="0">
                  <a:solidFill>
                    <a:srgbClr val="FFFFFF"/>
                  </a:solidFill>
                  <a:latin typeface="Muli Regular"/>
                </a:rPr>
                <a:t>Ruang Lingkup aplikasi yang terlalu besar</a:t>
              </a:r>
              <a:endParaRPr lang="id-ID" sz="2799" dirty="0">
                <a:solidFill>
                  <a:srgbClr val="FFFFFF"/>
                </a:solidFill>
                <a:latin typeface="Muli Regular"/>
              </a:endParaRPr>
            </a:p>
            <a:p>
              <a:pPr marL="462280" lvl="1" indent="-231140" algn="l">
                <a:lnSpc>
                  <a:spcPts val="3919"/>
                </a:lnSpc>
                <a:buFont typeface="Arial"/>
                <a:buChar char="•"/>
              </a:pPr>
              <a:r>
                <a:rPr lang="id-ID" sz="2799" dirty="0" smtClean="0">
                  <a:solidFill>
                    <a:srgbClr val="FFFFFF"/>
                  </a:solidFill>
                  <a:latin typeface="Muli Regular"/>
                </a:rPr>
                <a:t>Pihak Raffle menginginkan jumlah pelanggan yang tidak terlalu banyak</a:t>
              </a:r>
              <a:endParaRPr lang="id-ID" sz="2799" dirty="0" smtClean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4197" y="8225266"/>
              <a:ext cx="9443798" cy="80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 err="1" smtClean="0">
                  <a:solidFill>
                    <a:srgbClr val="75C7FB"/>
                  </a:solidFill>
                  <a:latin typeface="Abhaya Libre ExtraBold"/>
                </a:rPr>
                <a:t>Kendala</a:t>
              </a:r>
              <a:endParaRPr lang="en-US" sz="3600" dirty="0">
                <a:solidFill>
                  <a:srgbClr val="75C7FB"/>
                </a:solidFill>
                <a:latin typeface="Abhaya Libre Extra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 rot="-5400000">
            <a:off x="4851212" y="4838488"/>
            <a:ext cx="6492246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BINUS INCUBATOR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1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66700"/>
            <a:ext cx="14166623" cy="96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4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8290" y="1780249"/>
            <a:ext cx="7741010" cy="1582457"/>
            <a:chOff x="0" y="0"/>
            <a:chExt cx="10321346" cy="2109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23354" y="1028700"/>
            <a:ext cx="5943857" cy="1748736"/>
            <a:chOff x="0" y="0"/>
            <a:chExt cx="4162971" cy="12247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62971" cy="1224783"/>
            </a:xfrm>
            <a:custGeom>
              <a:avLst/>
              <a:gdLst/>
              <a:ahLst/>
              <a:cxnLst/>
              <a:rect l="l" t="t" r="r" b="b"/>
              <a:pathLst>
                <a:path w="4162971" h="1224783">
                  <a:moveTo>
                    <a:pt x="4038510" y="1224783"/>
                  </a:moveTo>
                  <a:lnTo>
                    <a:pt x="124460" y="1224783"/>
                  </a:lnTo>
                  <a:cubicBezTo>
                    <a:pt x="55880" y="1224783"/>
                    <a:pt x="0" y="1168903"/>
                    <a:pt x="0" y="1100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8510" y="0"/>
                  </a:lnTo>
                  <a:cubicBezTo>
                    <a:pt x="4107091" y="0"/>
                    <a:pt x="4162971" y="55880"/>
                    <a:pt x="4162971" y="124460"/>
                  </a:cubicBezTo>
                  <a:lnTo>
                    <a:pt x="4162971" y="1100323"/>
                  </a:lnTo>
                  <a:cubicBezTo>
                    <a:pt x="4162971" y="1168903"/>
                    <a:pt x="4107091" y="1224783"/>
                    <a:pt x="4038510" y="1224783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415866" y="1412697"/>
            <a:ext cx="6141235" cy="103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>
                <a:solidFill>
                  <a:srgbClr val="FFFFFF"/>
                </a:solidFill>
                <a:latin typeface="Abhaya Libre ExtraBold"/>
              </a:rPr>
              <a:t>IDE 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18290" y="4662937"/>
            <a:ext cx="7741010" cy="1582457"/>
            <a:chOff x="0" y="0"/>
            <a:chExt cx="10321346" cy="21099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23354" y="3958467"/>
            <a:ext cx="5943857" cy="1746500"/>
            <a:chOff x="0" y="0"/>
            <a:chExt cx="4162971" cy="12232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62971" cy="1223217"/>
            </a:xfrm>
            <a:custGeom>
              <a:avLst/>
              <a:gdLst/>
              <a:ahLst/>
              <a:cxnLst/>
              <a:rect l="l" t="t" r="r" b="b"/>
              <a:pathLst>
                <a:path w="4162971" h="1223217">
                  <a:moveTo>
                    <a:pt x="4038510" y="1223217"/>
                  </a:moveTo>
                  <a:lnTo>
                    <a:pt x="124460" y="1223217"/>
                  </a:lnTo>
                  <a:cubicBezTo>
                    <a:pt x="55880" y="1223217"/>
                    <a:pt x="0" y="1167337"/>
                    <a:pt x="0" y="10987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8510" y="0"/>
                  </a:lnTo>
                  <a:cubicBezTo>
                    <a:pt x="4107091" y="0"/>
                    <a:pt x="4162971" y="55880"/>
                    <a:pt x="4162971" y="124460"/>
                  </a:cubicBezTo>
                  <a:lnTo>
                    <a:pt x="4162971" y="1098757"/>
                  </a:lnTo>
                  <a:cubicBezTo>
                    <a:pt x="4162971" y="1167337"/>
                    <a:pt x="4107091" y="1223217"/>
                    <a:pt x="4038510" y="122321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415866" y="4341345"/>
            <a:ext cx="4758834" cy="103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Abhaya Libre ExtraBold"/>
              </a:rPr>
              <a:t>IDE 2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2285" y="7960503"/>
            <a:ext cx="1383430" cy="128659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9518290" y="7581497"/>
            <a:ext cx="7741010" cy="1582457"/>
            <a:chOff x="0" y="0"/>
            <a:chExt cx="10321346" cy="210994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23354" y="6777451"/>
            <a:ext cx="5943857" cy="1742359"/>
            <a:chOff x="0" y="0"/>
            <a:chExt cx="4162971" cy="12203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162971" cy="1220317"/>
            </a:xfrm>
            <a:custGeom>
              <a:avLst/>
              <a:gdLst/>
              <a:ahLst/>
              <a:cxnLst/>
              <a:rect l="l" t="t" r="r" b="b"/>
              <a:pathLst>
                <a:path w="4162971" h="1220317">
                  <a:moveTo>
                    <a:pt x="4038510" y="1220317"/>
                  </a:moveTo>
                  <a:lnTo>
                    <a:pt x="124460" y="1220317"/>
                  </a:lnTo>
                  <a:cubicBezTo>
                    <a:pt x="55880" y="1220317"/>
                    <a:pt x="0" y="1164437"/>
                    <a:pt x="0" y="10958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8510" y="0"/>
                  </a:lnTo>
                  <a:cubicBezTo>
                    <a:pt x="4107091" y="0"/>
                    <a:pt x="4162971" y="55880"/>
                    <a:pt x="4162971" y="124460"/>
                  </a:cubicBezTo>
                  <a:lnTo>
                    <a:pt x="4162971" y="1095857"/>
                  </a:lnTo>
                  <a:cubicBezTo>
                    <a:pt x="4162971" y="1164437"/>
                    <a:pt x="4107091" y="1220317"/>
                    <a:pt x="4038510" y="122031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415866" y="7158129"/>
            <a:ext cx="3438911" cy="10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Abhaya Libre ExtraBold"/>
              </a:rPr>
              <a:t>IDE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46925" y="2860774"/>
            <a:ext cx="6617188" cy="40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IDE MEMBUAT APLIKASI LELANG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46925" y="5774483"/>
            <a:ext cx="6617188" cy="40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IDE GAME DICOBA KE APLIKASI LELANG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6925" y="8688737"/>
            <a:ext cx="6617188" cy="40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SISTEM INTERAKTIF DI DALAM APLIKASI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8700" y="3976092"/>
            <a:ext cx="6384183" cy="2334815"/>
            <a:chOff x="0" y="0"/>
            <a:chExt cx="8512244" cy="311308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57150"/>
              <a:ext cx="8512244" cy="1405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Abhaya Libre ExtraBold"/>
                </a:rPr>
                <a:t>Hasil Diskusi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833388"/>
              <a:ext cx="8512244" cy="127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Berupa ide-ide yang akan dicoba dalam membuat prototype aplikasi.</a:t>
              </a:r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54284" y="817830"/>
            <a:ext cx="1383430" cy="128659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-5400000">
            <a:off x="16289171" y="7219943"/>
            <a:ext cx="556829" cy="556829"/>
            <a:chOff x="0" y="0"/>
            <a:chExt cx="742438" cy="742438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  <p:grpSp>
        <p:nvGrpSpPr>
          <p:cNvPr id="34" name="Group 34"/>
          <p:cNvGrpSpPr/>
          <p:nvPr/>
        </p:nvGrpSpPr>
        <p:grpSpPr>
          <a:xfrm rot="-5400000">
            <a:off x="16289171" y="4301383"/>
            <a:ext cx="556829" cy="556829"/>
            <a:chOff x="0" y="0"/>
            <a:chExt cx="742438" cy="74243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  <p:grpSp>
        <p:nvGrpSpPr>
          <p:cNvPr id="37" name="Group 37"/>
          <p:cNvGrpSpPr/>
          <p:nvPr/>
        </p:nvGrpSpPr>
        <p:grpSpPr>
          <a:xfrm rot="-5400000">
            <a:off x="16289171" y="798718"/>
            <a:ext cx="556829" cy="556829"/>
            <a:chOff x="0" y="0"/>
            <a:chExt cx="742438" cy="742438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97893" y="326874"/>
            <a:ext cx="1737370" cy="161575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254437" y="1028700"/>
            <a:ext cx="10004863" cy="2235712"/>
            <a:chOff x="0" y="0"/>
            <a:chExt cx="6420032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838702" y="1260647"/>
            <a:ext cx="8700282" cy="40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TARGET 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254437" y="3503456"/>
            <a:ext cx="10004863" cy="2235712"/>
            <a:chOff x="0" y="0"/>
            <a:chExt cx="6420032" cy="1434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254437" y="4372544"/>
            <a:ext cx="10004863" cy="1366623"/>
            <a:chOff x="0" y="0"/>
            <a:chExt cx="6420032" cy="876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838702" y="3717075"/>
            <a:ext cx="8700282" cy="40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TARGET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736785"/>
            <a:ext cx="5114437" cy="181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 spc="-64">
                <a:solidFill>
                  <a:srgbClr val="FFFFFF"/>
                </a:solidFill>
                <a:latin typeface="Abhaya Libre ExtraBold"/>
              </a:rPr>
              <a:t>Target</a:t>
            </a:r>
          </a:p>
          <a:p>
            <a:pPr>
              <a:lnSpc>
                <a:spcPts val="7040"/>
              </a:lnSpc>
            </a:pPr>
            <a:r>
              <a:rPr lang="en-US" sz="6400" spc="-64">
                <a:solidFill>
                  <a:srgbClr val="FFFFFF"/>
                </a:solidFill>
                <a:latin typeface="Abhaya Libre ExtraBold"/>
              </a:rPr>
              <a:t>Minggu Depan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50885" y="7437942"/>
            <a:ext cx="1737370" cy="161575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254437" y="5983594"/>
            <a:ext cx="10004863" cy="2235712"/>
            <a:chOff x="0" y="0"/>
            <a:chExt cx="6420032" cy="14346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254437" y="6852683"/>
            <a:ext cx="10004863" cy="1366623"/>
            <a:chOff x="0" y="0"/>
            <a:chExt cx="6420032" cy="8769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838702" y="6170513"/>
            <a:ext cx="8700282" cy="40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TARGET 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254437" y="1897789"/>
            <a:ext cx="10004863" cy="1366623"/>
            <a:chOff x="0" y="0"/>
            <a:chExt cx="6420032" cy="876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7838702" y="2338707"/>
            <a:ext cx="8700282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Penyempurnaan ide-ide dari aplikasi lelang interaktif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38702" y="4813462"/>
            <a:ext cx="8700282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Cari tahu mengenai sistem lelang di pasar.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38702" y="7062510"/>
            <a:ext cx="8700282" cy="8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Partisipasi di acara lelang offline untuk mengetahui permasalahan.</a:t>
            </a:r>
          </a:p>
        </p:txBody>
      </p:sp>
      <p:grpSp>
        <p:nvGrpSpPr>
          <p:cNvPr id="23" name="Group 23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1028700" y="5758217"/>
            <a:ext cx="4156621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0"/>
              </a:lnSpc>
            </a:pPr>
            <a:r>
              <a:rPr lang="en-US" sz="2100" spc="-21">
                <a:solidFill>
                  <a:srgbClr val="FFFFFF"/>
                </a:solidFill>
                <a:latin typeface="Muli Regular"/>
              </a:rPr>
              <a:t>Poin-poin yang akan dicapai pada</a:t>
            </a:r>
          </a:p>
          <a:p>
            <a:pPr>
              <a:lnSpc>
                <a:spcPts val="2310"/>
              </a:lnSpc>
              <a:spcBef>
                <a:spcPct val="0"/>
              </a:spcBef>
            </a:pPr>
            <a:r>
              <a:rPr lang="en-US" sz="2100" spc="-21">
                <a:solidFill>
                  <a:srgbClr val="FFFFFF"/>
                </a:solidFill>
                <a:latin typeface="Muli Regular"/>
              </a:rPr>
              <a:t>proses diskusi minggu depan.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304</Words>
  <Application>Microsoft Office PowerPoint</Application>
  <PresentationFormat>Custom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Space Mono</vt:lpstr>
      <vt:lpstr>Muli Regular Bold</vt:lpstr>
      <vt:lpstr>Inknut Antiqua Medium Bold</vt:lpstr>
      <vt:lpstr>Arimo</vt:lpstr>
      <vt:lpstr>Muli Regular</vt:lpstr>
      <vt:lpstr>Calibri</vt:lpstr>
      <vt:lpstr>Muli Bold</vt:lpstr>
      <vt:lpstr>Arial</vt:lpstr>
      <vt:lpstr>Abhaya Libre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Progress</dc:title>
  <cp:lastModifiedBy>Windows User</cp:lastModifiedBy>
  <cp:revision>20</cp:revision>
  <dcterms:created xsi:type="dcterms:W3CDTF">2006-08-16T00:00:00Z</dcterms:created>
  <dcterms:modified xsi:type="dcterms:W3CDTF">2020-02-28T03:49:54Z</dcterms:modified>
  <dc:identifier>DAD1BEnDm6o</dc:identifier>
</cp:coreProperties>
</file>